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Quattrocento Sans" panose="020B0502050000020003" pitchFamily="34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lYeubFRI2xbjF8Kes8XUh8bdi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08" y="10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eade64e6_0_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1feade64e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3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feade64e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feade64e6_0_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1feade64e6_0_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2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3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7"/>
          <p:cNvSpPr>
            <a:spLocks noGrp="1"/>
          </p:cNvSpPr>
          <p:nvPr>
            <p:ph type="pic" idx="2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sp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dt" idx="10"/>
          </p:nvPr>
        </p:nvSpPr>
        <p:spPr>
          <a:xfrm>
            <a:off x="457200" y="6221132"/>
            <a:ext cx="2133600" cy="30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ftr" idx="11"/>
          </p:nvPr>
        </p:nvSpPr>
        <p:spPr>
          <a:xfrm>
            <a:off x="3124200" y="6212541"/>
            <a:ext cx="2895600" cy="30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sldNum" idx="12"/>
          </p:nvPr>
        </p:nvSpPr>
        <p:spPr>
          <a:xfrm>
            <a:off x="6553200" y="6212541"/>
            <a:ext cx="2133600" cy="30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">
  <p:cSld name="1_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1"/>
          <p:cNvCxnSpPr/>
          <p:nvPr/>
        </p:nvCxnSpPr>
        <p:spPr>
          <a:xfrm>
            <a:off x="1333500" y="3886200"/>
            <a:ext cx="64770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rgbClr val="05264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1888" y="457200"/>
            <a:ext cx="4840224" cy="292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1"/>
          <p:cNvSpPr txBox="1">
            <a:spLocks noGrp="1"/>
          </p:cNvSpPr>
          <p:nvPr>
            <p:ph type="body" idx="1"/>
          </p:nvPr>
        </p:nvSpPr>
        <p:spPr>
          <a:xfrm>
            <a:off x="1028700" y="4395006"/>
            <a:ext cx="7086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/>
          <p:nvPr/>
        </p:nvSpPr>
        <p:spPr>
          <a:xfrm>
            <a:off x="0" y="6413956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materials contained within are copyright of the Edyth Bush Institute for Philanthropy &amp; Nonprofit Leadership at Rollins College unless otherwise noted.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ctrTitle"/>
          </p:nvPr>
        </p:nvSpPr>
        <p:spPr>
          <a:xfrm>
            <a:off x="0" y="1749429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26727"/>
            <a:ext cx="9144000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pic>
        <p:nvPicPr>
          <p:cNvPr id="37" name="Google Shape;3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26727"/>
            <a:ext cx="9144000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body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26727"/>
            <a:ext cx="9144000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26727"/>
            <a:ext cx="9144000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26727"/>
            <a:ext cx="9144000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2C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458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B229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B22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B2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B2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B2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D8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title"/>
          </p:nvPr>
        </p:nvSpPr>
        <p:spPr>
          <a:xfrm>
            <a:off x="-2498" y="2057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700" b="1">
                <a:solidFill>
                  <a:srgbClr val="05264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GRANT PREPARATION</a:t>
            </a:r>
            <a:endParaRPr sz="4700" b="1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700" b="1" i="1" dirty="0">
                <a:solidFill>
                  <a:srgbClr val="05264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</a:t>
            </a:r>
            <a:r>
              <a:rPr lang="en-US" sz="4700" b="1" dirty="0">
                <a:solidFill>
                  <a:srgbClr val="05264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FUNDAMENTALS</a:t>
            </a:r>
            <a:endParaRPr sz="4700" b="1" dirty="0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rgbClr val="05264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Dr. </a:t>
            </a:r>
            <a:r>
              <a:rPr lang="en-US" b="1" dirty="0" err="1">
                <a:solidFill>
                  <a:srgbClr val="05264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Bahiyyah</a:t>
            </a:r>
            <a:r>
              <a:rPr lang="en-US" b="1" dirty="0">
                <a:solidFill>
                  <a:srgbClr val="05264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Maroon </a:t>
            </a:r>
            <a:endParaRPr b="1" dirty="0">
              <a:solidFill>
                <a:srgbClr val="05264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Char char="•"/>
            </a:pPr>
            <a:r>
              <a:rPr lang="en-US" sz="2800"/>
              <a:t>Assess all implementation costs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Char char="•"/>
            </a:pPr>
            <a:r>
              <a:rPr lang="en-US" sz="2800"/>
              <a:t>Verify allowable costs CAREFULLY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Calibri"/>
              <a:buChar char="•"/>
            </a:pPr>
            <a:r>
              <a:rPr lang="en-US" sz="2800"/>
              <a:t>Use the Funder’s Categories Exactly </a:t>
            </a:r>
            <a:endParaRPr sz="2800"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Budgeting</a:t>
            </a:r>
            <a:endParaRPr/>
          </a:p>
        </p:txBody>
      </p:sp>
      <p:pic>
        <p:nvPicPr>
          <p:cNvPr id="134" name="Google Shape;134;p14" descr="https://tessbourke.files.wordpress.com/2015/08/balancing-budget-rocks.jpg"/>
          <p:cNvPicPr preferRelativeResize="0"/>
          <p:nvPr/>
        </p:nvPicPr>
        <p:blipFill rotWithShape="1">
          <a:blip r:embed="rId3">
            <a:alphaModFix/>
          </a:blip>
          <a:srcRect t="13608"/>
          <a:stretch/>
        </p:blipFill>
        <p:spPr>
          <a:xfrm>
            <a:off x="876300" y="2971800"/>
            <a:ext cx="7391400" cy="290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feade64e6_0_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Budgeting</a:t>
            </a:r>
            <a:endParaRPr/>
          </a:p>
        </p:txBody>
      </p:sp>
      <p:pic>
        <p:nvPicPr>
          <p:cNvPr id="140" name="Google Shape;140;g11feade64e6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263" y="1090200"/>
            <a:ext cx="6659874" cy="19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1feade64e6_0_9"/>
          <p:cNvSpPr txBox="1"/>
          <p:nvPr/>
        </p:nvSpPr>
        <p:spPr>
          <a:xfrm>
            <a:off x="1520275" y="3356900"/>
            <a:ext cx="6220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Typical Categories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Personnel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Fringe &amp; Benefits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Travel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Program Supplies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Consultants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Other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 Full Time Staff member @ $32,000 per year = $32K example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10 tablets @ $214 ea = $2,140 example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>
            <a:spLocks noGrp="1"/>
          </p:cNvSpPr>
          <p:nvPr>
            <p:ph type="title"/>
          </p:nvPr>
        </p:nvSpPr>
        <p:spPr>
          <a:xfrm>
            <a:off x="1140925" y="2727600"/>
            <a:ext cx="6862200" cy="12078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chemeClr val="lt1"/>
                </a:solidFill>
              </a:rPr>
              <a:t>NARRATIVE</a:t>
            </a:r>
            <a:endParaRPr/>
          </a:p>
        </p:txBody>
      </p:sp>
      <p:sp>
        <p:nvSpPr>
          <p:cNvPr id="148" name="Google Shape;148;p31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Program Design</a:t>
            </a:r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382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Calibri"/>
              <a:buChar char="•"/>
            </a:pPr>
            <a:r>
              <a:rPr lang="en-US"/>
              <a:t>What will the program do? 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Calibri"/>
              <a:buChar char="•"/>
            </a:pPr>
            <a:r>
              <a:rPr lang="en-US"/>
              <a:t>What are the methods used?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Calibri"/>
              <a:buChar char="•"/>
            </a:pPr>
            <a:r>
              <a:rPr lang="en-US" b="1"/>
              <a:t>What evidence shows the methods will work?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Calibri"/>
              <a:buChar char="•"/>
            </a:pPr>
            <a:r>
              <a:rPr lang="en-US" b="1"/>
              <a:t>HOW WILL YOU DO IT?</a:t>
            </a:r>
            <a:endParaRPr/>
          </a:p>
          <a:p>
            <a:pPr marL="342878" lvl="0" indent="-1396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120789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chemeClr val="lt1"/>
                </a:solidFill>
              </a:rPr>
              <a:t>Needs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224986" y="2209800"/>
            <a:ext cx="6856351" cy="19812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-US" sz="2800" b="1">
                <a:solidFill>
                  <a:schemeClr val="lt1"/>
                </a:solidFill>
              </a:rPr>
              <a:t>Narrate a Remarkably Compelling Story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rPr lang="en-US" b="1"/>
              <a:t>Why is the project essential?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rPr lang="en-US" b="1"/>
              <a:t>What is at stake if the project isn’t funded?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rPr lang="en-US" b="1"/>
              <a:t>What’s being done to address the problem?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rPr lang="en-US" b="1"/>
              <a:t>What gaps will the project fill?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Need Statement Ingredients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1323000" y="33576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alibri"/>
              <a:buChar char="•"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FACTS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alibri"/>
              <a:buChar char="•"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DESCRIPTIVE WORDS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Calibri"/>
              <a:buChar char="•"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ORDER</a:t>
            </a:r>
            <a:endParaRPr/>
          </a:p>
          <a:p>
            <a:pPr marL="342878" lvl="0" indent="-1396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275" y="1142998"/>
            <a:ext cx="4175325" cy="19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5264E"/>
                </a:solidFill>
              </a:rPr>
              <a:t>Case Statement/ Needs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 b="1"/>
              <a:t>Why is the program needed? </a:t>
            </a:r>
            <a:endParaRPr/>
          </a:p>
          <a:p>
            <a:pPr marL="914372" lvl="1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en-US" b="1"/>
              <a:t>Make the reader care in 2 paragraphs (or less!)</a:t>
            </a:r>
            <a:endParaRPr/>
          </a:p>
          <a:p>
            <a:pPr marL="914372" lvl="1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en-US" b="1"/>
              <a:t>Use data to show need</a:t>
            </a:r>
            <a:endParaRPr/>
          </a:p>
          <a:p>
            <a:pPr marL="914372" lvl="1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en-US" b="1"/>
              <a:t>Present current solutions</a:t>
            </a:r>
            <a:endParaRPr/>
          </a:p>
          <a:p>
            <a:pPr marL="914372" lvl="1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en-US" b="1"/>
              <a:t>Show in 1 sentence a gap that your program will fill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 b="1"/>
              <a:t>Closing statement</a:t>
            </a:r>
            <a:endParaRPr/>
          </a:p>
          <a:p>
            <a:pPr marL="914372" lvl="1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800"/>
              <a:buChar char="•"/>
            </a:pPr>
            <a:r>
              <a:rPr lang="en-US" b="1"/>
              <a:t>How important it is to address the BIG ISSUE</a:t>
            </a:r>
            <a:endParaRPr/>
          </a:p>
          <a:p>
            <a:pPr marL="342878" lvl="0" indent="-1650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feade64e6_0_2"/>
          <p:cNvSpPr txBox="1">
            <a:spLocks noGrp="1"/>
          </p:cNvSpPr>
          <p:nvPr>
            <p:ph type="title"/>
          </p:nvPr>
        </p:nvSpPr>
        <p:spPr>
          <a:xfrm>
            <a:off x="0" y="604800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EXAMPLE</a:t>
            </a:r>
            <a:endParaRPr b="1"/>
          </a:p>
        </p:txBody>
      </p:sp>
      <p:sp>
        <p:nvSpPr>
          <p:cNvPr id="188" name="Google Shape;188;g11feade64e6_0_2"/>
          <p:cNvSpPr txBox="1">
            <a:spLocks noGrp="1"/>
          </p:cNvSpPr>
          <p:nvPr>
            <p:ph type="body" idx="1"/>
          </p:nvPr>
        </p:nvSpPr>
        <p:spPr>
          <a:xfrm>
            <a:off x="610200" y="2023500"/>
            <a:ext cx="82296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Case Statement 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Youth crime and educational failure is reaching epidemic levels among the children of under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and working class families in the city of Shreveport located in Caddo Parish, Louisiana. The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connection between educational failure and crime patterns is nowhere more apparent than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Louisiana prisons, which are overflowing reminders of Louisiana’s rank as 3rd in the nation for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crimes per person (DOJ Bureau of Statistics 2021). Among Louisiana inmates, 52% do not have a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GED or high school diploma (Louisiana Dept. of Health and Hospitals 2019). The proposed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program was created to provide needed early interventions against youth criminality and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educational underachievement. The program will address the many serious issues facing the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parents of at risk youth including lack of guidance and support in their parenting efforts.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Fact Finding Resources</a:t>
            </a:r>
            <a:endParaRPr>
              <a:solidFill>
                <a:srgbClr val="05264E"/>
              </a:solidFill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/>
              <a:t>US CENSUS 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/>
              <a:t>Robert Wood Johns Foundation CCHR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/>
              <a:t>Brookings Institute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/>
              <a:t>Google Scholar 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/>
              <a:t>NEA Research Reports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libri"/>
              <a:buChar char="•"/>
            </a:pPr>
            <a:r>
              <a:rPr lang="en-US"/>
              <a:t>CDC National Center for Health Statistics</a:t>
            </a:r>
            <a:endParaRPr/>
          </a:p>
          <a:p>
            <a:pPr marL="342878" lvl="0" indent="-3238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900"/>
              <a:buChar char="•"/>
            </a:pPr>
            <a:r>
              <a:rPr lang="en-US"/>
              <a:t>Fl Departments - per Subject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1250609" y="2895600"/>
            <a:ext cx="664278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rPr>
              <a:t>FINISH THE STATEMENT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1" u="none" strike="noStrike" cap="none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1" u="none" strike="noStrike" cap="none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rPr>
              <a:t>“MY WORK________”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0" y="1295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5264E"/>
                </a:solidFill>
              </a:rPr>
              <a:t>WHY WE’RE HERE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>
            <a:spLocks noGrp="1"/>
          </p:cNvSpPr>
          <p:nvPr>
            <p:ph type="title"/>
          </p:nvPr>
        </p:nvSpPr>
        <p:spPr>
          <a:xfrm>
            <a:off x="1140900" y="1969900"/>
            <a:ext cx="6862200" cy="120780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chemeClr val="lt1"/>
                </a:solidFill>
              </a:rPr>
              <a:t>Goals &amp; Objectives</a:t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Goals</a:t>
            </a: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alibri"/>
              <a:buChar char="•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Broad – Long-term – Compelling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alibri"/>
              <a:buChar char="•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Tied to funder’s goals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alibri"/>
              <a:buChar char="•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Result in identifiable change</a:t>
            </a:r>
            <a:endParaRPr/>
          </a:p>
          <a:p>
            <a:pPr marL="342878" lvl="0" indent="-3428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Calibri"/>
              <a:buChar char="•"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Resolve identified needs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60066"/>
                </a:solidFill>
              </a:rPr>
              <a:t>WHAT’S THE FIVE YEAR IMPACT?</a:t>
            </a:r>
            <a:endParaRPr sz="3600" b="1">
              <a:solidFill>
                <a:srgbClr val="660066"/>
              </a:solidFill>
            </a:endParaRPr>
          </a:p>
          <a:p>
            <a:pPr marL="342878" lvl="0" indent="-11427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>
              <a:solidFill>
                <a:srgbClr val="000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696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endParaRPr>
              <a:solidFill>
                <a:srgbClr val="66006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Measurable</a:t>
            </a:r>
            <a:endParaRPr>
              <a:solidFill>
                <a:srgbClr val="66006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Quantified</a:t>
            </a:r>
            <a:endParaRPr>
              <a:solidFill>
                <a:srgbClr val="66006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Challenging</a:t>
            </a:r>
            <a:endParaRPr>
              <a:solidFill>
                <a:srgbClr val="66006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Achievable</a:t>
            </a:r>
            <a:endParaRPr sz="36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en-US" sz="3600" b="1">
                <a:solidFill>
                  <a:srgbClr val="000090"/>
                </a:solidFill>
              </a:rPr>
              <a:t>WHAT ARE THE IMMEDIATE RESULTS?</a:t>
            </a:r>
            <a:endParaRPr sz="3600" b="1">
              <a:solidFill>
                <a:srgbClr val="000090"/>
              </a:solidFill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00090"/>
                </a:solidFill>
              </a:rPr>
              <a:t>Objectives</a:t>
            </a:r>
            <a:endParaRPr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1207894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chemeClr val="lt1"/>
                </a:solidFill>
              </a:rPr>
              <a:t>Experience &amp; Capabilities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>
            <a:spLocks noGrp="1"/>
          </p:cNvSpPr>
          <p:nvPr>
            <p:ph type="body" idx="1"/>
          </p:nvPr>
        </p:nvSpPr>
        <p:spPr>
          <a:xfrm>
            <a:off x="1224986" y="2209800"/>
            <a:ext cx="6856351" cy="23622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-US" sz="2800" i="1">
                <a:solidFill>
                  <a:schemeClr val="lt1"/>
                </a:solidFill>
              </a:rPr>
              <a:t>“Our work is the presentation of our capabilities.”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-US" sz="2800" i="1">
                <a:solidFill>
                  <a:schemeClr val="lt1"/>
                </a:solidFill>
              </a:rPr>
              <a:t>				</a:t>
            </a:r>
            <a:r>
              <a:rPr lang="en-US" sz="1600">
                <a:solidFill>
                  <a:schemeClr val="lt1"/>
                </a:solidFill>
              </a:rPr>
              <a:t>Edward Gibbon    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Capabilities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Brief statement of mission using verve language.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How long has the organization been operating?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What is the board structure?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How often does the board meet and receive program reports?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What is the average annual operating budget?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What was last year’s operating budget?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What kind of accounting system does the organization use?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500"/>
              <a:buFont typeface="Calibri"/>
              <a:buChar char="•"/>
            </a:pPr>
            <a:r>
              <a:rPr lang="en-US" sz="2500"/>
              <a:t>Who is responsible for fiscal oversight?</a:t>
            </a:r>
            <a:endParaRPr/>
          </a:p>
          <a:p>
            <a:pPr marL="342878" lvl="0" indent="-1841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00"/>
              <a:buFont typeface="Calibri"/>
              <a:buNone/>
            </a:pPr>
            <a:endParaRPr sz="2500"/>
          </a:p>
          <a:p>
            <a:pPr marL="342878" lvl="0" indent="-1841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00"/>
              <a:buFont typeface="Calibri"/>
              <a:buNone/>
            </a:pPr>
            <a:endParaRPr sz="2500"/>
          </a:p>
          <a:p>
            <a:pPr marL="342878" lvl="0" indent="-18412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00"/>
              <a:buFont typeface="Calibri"/>
              <a:buNone/>
            </a:pPr>
            <a:endParaRPr sz="2500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/>
        </p:nvSpPr>
        <p:spPr>
          <a:xfrm>
            <a:off x="346009" y="4651622"/>
            <a:ext cx="8451982" cy="115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5264E"/>
                </a:solidFill>
                <a:latin typeface="Arial"/>
                <a:ea typeface="Arial"/>
                <a:cs typeface="Arial"/>
                <a:sym typeface="Arial"/>
              </a:rPr>
              <a:t>What has the organization accomplished that demonstrates the ability to successfully implement the proposed program?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264E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5264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Experience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 b="1"/>
              <a:t>Demonstrate experience by offering: </a:t>
            </a:r>
            <a:endParaRPr/>
          </a:p>
          <a:p>
            <a:pPr marL="742901" lvl="1" indent="-2857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Data on outcomes for prior programs</a:t>
            </a:r>
            <a:endParaRPr/>
          </a:p>
          <a:p>
            <a:pPr marL="742901" lvl="1" indent="-2857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Qualifications of key personnel – training/ experience with  target problem</a:t>
            </a:r>
            <a:endParaRPr/>
          </a:p>
          <a:p>
            <a:pPr marL="742901" lvl="1" indent="-2857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Evidence of working partnerships that will further objectives</a:t>
            </a:r>
            <a:endParaRPr sz="2800"/>
          </a:p>
          <a:p>
            <a:pPr marL="342878" lvl="0" indent="-1650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358306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chemeClr val="lt1"/>
                </a:solidFill>
              </a:rPr>
              <a:t>A GOLDEN RULE</a:t>
            </a:r>
            <a:endParaRPr/>
          </a:p>
        </p:txBody>
      </p:sp>
      <p:sp>
        <p:nvSpPr>
          <p:cNvPr id="241" name="Google Shape;241;p38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 GOLDEN RULE</a:t>
            </a:r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</a:pPr>
            <a:r>
              <a:rPr lang="en-US" b="1" i="1">
                <a:solidFill>
                  <a:srgbClr val="660066"/>
                </a:solidFill>
              </a:rPr>
              <a:t>Answer the Question &amp; Only the Question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b="1"/>
              <a:t>Do not include any information that is not requested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/>
              <a:t>Extra information does not equal higher scoring – in fact it can lower your score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i="1"/>
              <a:t>Ex: “Describe the staffing structure” =  How many people and position titles only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/>
              <a:t>Answer each required information item exactly and </a:t>
            </a:r>
            <a:r>
              <a:rPr lang="en-US" sz="2400" b="1"/>
              <a:t>provide only </a:t>
            </a:r>
            <a:r>
              <a:rPr lang="en-US" sz="2400" b="1" u="sng"/>
              <a:t>required</a:t>
            </a:r>
            <a:r>
              <a:rPr lang="en-US" sz="2400" b="1"/>
              <a:t> information for the item.</a:t>
            </a:r>
            <a:endParaRPr/>
          </a:p>
          <a:p>
            <a:pPr marL="342878" lvl="0" indent="-1904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>
              <a:solidFill>
                <a:schemeClr val="lt2"/>
              </a:solidFill>
            </a:endParaRPr>
          </a:p>
          <a:p>
            <a:pPr marL="342878" lvl="0" indent="-1904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358306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chemeClr val="lt1"/>
                </a:solidFill>
              </a:rPr>
              <a:t>Package Preparation</a:t>
            </a:r>
            <a:endParaRPr/>
          </a:p>
        </p:txBody>
      </p:sp>
      <p:sp>
        <p:nvSpPr>
          <p:cNvPr id="254" name="Google Shape;254;p43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/>
          <p:nvPr/>
        </p:nvSpPr>
        <p:spPr>
          <a:xfrm>
            <a:off x="1441848" y="1955800"/>
            <a:ext cx="65174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Package Preparation</a:t>
            </a:r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•"/>
            </a:pPr>
            <a:r>
              <a:rPr lang="en-US" sz="2400"/>
              <a:t>Cross check - each question, is it answered fully and specifically?</a:t>
            </a:r>
            <a:endParaRPr sz="2400"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41B47"/>
              </a:buClr>
              <a:buSzPts val="2400"/>
              <a:buChar char="•"/>
            </a:pPr>
            <a:r>
              <a:rPr lang="en-US" sz="2400"/>
              <a:t>Cross check - each item asked for, is it provided? </a:t>
            </a:r>
            <a:endParaRPr sz="2400"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41B47"/>
              </a:buClr>
              <a:buSzPts val="2400"/>
              <a:buFont typeface="Calibri"/>
              <a:buChar char="•"/>
            </a:pPr>
            <a:r>
              <a:rPr lang="en-US" sz="2400"/>
              <a:t>Proofread. Set it Down. Proofread again.</a:t>
            </a:r>
            <a:endParaRPr sz="2400"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41B47"/>
              </a:buClr>
              <a:buSzPts val="2400"/>
              <a:buChar char="•"/>
            </a:pPr>
            <a:r>
              <a:rPr lang="en-US" sz="2400"/>
              <a:t>Before you submit take a few breathes and repeat </a:t>
            </a:r>
            <a:br>
              <a:rPr lang="en-US" sz="2400"/>
            </a:br>
            <a:r>
              <a:rPr lang="en-US" sz="2400"/>
              <a:t>“I have done my best and that is what counts.”</a:t>
            </a:r>
            <a:endParaRPr sz="2400" b="1"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41B47"/>
              </a:buClr>
              <a:buSzPts val="2400"/>
              <a:buChar char="•"/>
            </a:pPr>
            <a:r>
              <a:rPr lang="en-US" sz="2400" b="1"/>
              <a:t>Hit Submit</a:t>
            </a:r>
            <a:endParaRPr sz="2400" b="1"/>
          </a:p>
          <a:p>
            <a:pPr marL="342878" lvl="0" indent="-1904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358306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chemeClr val="lt1"/>
                </a:solidFill>
              </a:rPr>
              <a:t>PREP FOR</a:t>
            </a:r>
            <a:br>
              <a:rPr lang="en-US" sz="4000" b="1">
                <a:solidFill>
                  <a:schemeClr val="lt1"/>
                </a:solidFill>
              </a:rPr>
            </a:br>
            <a:r>
              <a:rPr lang="en-US" sz="4000" b="1">
                <a:solidFill>
                  <a:schemeClr val="lt1"/>
                </a:solidFill>
              </a:rPr>
              <a:t>SUCCESS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223750" y="25269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4400" b="1">
                <a:solidFill>
                  <a:srgbClr val="05264E"/>
                </a:solidFill>
              </a:rPr>
            </a:br>
            <a:br>
              <a:rPr lang="en-US" sz="4400" b="1">
                <a:solidFill>
                  <a:srgbClr val="05264E"/>
                </a:solidFill>
              </a:rPr>
            </a:br>
            <a:r>
              <a:rPr lang="en-US" sz="5300" b="1">
                <a:solidFill>
                  <a:srgbClr val="6600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"The choice to be excellent begins with aligning your thoughts and words with the intention to require more from yourself."</a:t>
            </a:r>
            <a:endParaRPr sz="5300" b="1">
              <a:solidFill>
                <a:srgbClr val="6600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 b="1">
                <a:solidFill>
                  <a:srgbClr val="6600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Oprah</a:t>
            </a:r>
            <a:r>
              <a:rPr lang="en-US" sz="6000" b="1">
                <a:solidFill>
                  <a:srgbClr val="6600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6000" b="1">
              <a:solidFill>
                <a:srgbClr val="6600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748941" y="1481491"/>
            <a:ext cx="7701063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-3183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1">
                <a:solidFill>
                  <a:srgbClr val="05264E"/>
                </a:solidFill>
              </a:rPr>
              <a:t>PREPARATION LIST</a:t>
            </a: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mbria"/>
              <a:buChar char="•"/>
            </a:pPr>
            <a:r>
              <a:rPr lang="en-US"/>
              <a:t>Clarify the organization’s mission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mbria"/>
              <a:buChar char="•"/>
            </a:pPr>
            <a:r>
              <a:rPr lang="en-US"/>
              <a:t>Review RFP with board &amp; impacted personnel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mbria"/>
              <a:buChar char="•"/>
            </a:pPr>
            <a:r>
              <a:rPr lang="en-US"/>
              <a:t>Identify potential partners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mbria"/>
              <a:buChar char="•"/>
            </a:pPr>
            <a:r>
              <a:rPr lang="en-US"/>
              <a:t>Get organized: create a grant portfolio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mbria"/>
              <a:buChar char="•"/>
            </a:pPr>
            <a:r>
              <a:rPr lang="en-US"/>
              <a:t>Create an FUNDER based outline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200"/>
              <a:buFont typeface="Cambria"/>
              <a:buChar char="•"/>
            </a:pPr>
            <a:r>
              <a:rPr lang="en-US"/>
              <a:t>READ THE FUNDER’S DIRECTIONS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libri"/>
              <a:buNone/>
            </a:pPr>
            <a:endParaRPr/>
          </a:p>
          <a:p>
            <a:pPr marL="51435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mbria"/>
              <a:buNone/>
            </a:pPr>
            <a:endParaRPr/>
          </a:p>
          <a:p>
            <a:pPr marL="51435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Cambria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748941" y="1481491"/>
            <a:ext cx="7701063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A PORTFOLIO CHECKLIST</a:t>
            </a:r>
            <a:endParaRPr b="1"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78" lvl="0" indent="-3428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Organization profile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Reliable data on previous outcomes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Resumes of all personnel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Accomplishment statements key personnel</a:t>
            </a:r>
            <a:endParaRPr sz="3000"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Service provider partners list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Templates: letters of support (LOS) &amp; memorandum of understanding (MOU)</a:t>
            </a:r>
            <a:endParaRPr/>
          </a:p>
          <a:p>
            <a:pPr marL="342878" lvl="0" indent="-3428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3000"/>
              <a:buFont typeface="Calibri"/>
              <a:buChar char="•"/>
            </a:pPr>
            <a:r>
              <a:rPr lang="en-US" sz="3000"/>
              <a:t>Program &amp; Org. financials </a:t>
            </a:r>
            <a:endParaRPr sz="300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358306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chemeClr val="lt1"/>
                </a:solidFill>
              </a:rPr>
              <a:t>THE GRANT APPLICATION</a:t>
            </a:r>
            <a:endParaRPr/>
          </a:p>
        </p:txBody>
      </p:sp>
      <p:sp>
        <p:nvSpPr>
          <p:cNvPr id="106" name="Google Shape;106;p8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748941" y="1481491"/>
            <a:ext cx="7701063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FUNDER BASED OUTLINE</a:t>
            </a:r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COPY ALL THE FUNDER’S QUESTIONS INTO A PLAIN WORD DOC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PRINT IT. STUDY IT. LEARN IT.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ANSWER ONLY WHAT IS THERE. WRITE ONLY WHAT YOU ARE ASKED TO WRITE.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/>
        </p:nvSpPr>
        <p:spPr>
          <a:xfrm>
            <a:off x="644024" y="1143000"/>
            <a:ext cx="78561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rPr>
              <a:t>Budget </a:t>
            </a:r>
            <a:endParaRPr sz="3200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rPr>
              <a:t>Case Statement </a:t>
            </a:r>
            <a:endParaRPr sz="3200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rPr>
              <a:t>Program Narrative + Goals &amp; Objectives</a:t>
            </a:r>
            <a:endParaRPr sz="3200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5264E"/>
                </a:solidFill>
                <a:latin typeface="Calibri"/>
                <a:ea typeface="Calibri"/>
                <a:cs typeface="Calibri"/>
                <a:sym typeface="Calibri"/>
              </a:rPr>
              <a:t>Experience &amp; Capabilities</a:t>
            </a:r>
            <a:endParaRPr sz="3200">
              <a:solidFill>
                <a:srgbClr val="0526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Grant Fundamentals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862138" cy="1207894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reflection stA="30000" endPos="48000" sy="-100000" rotWithShape="0"/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chemeClr val="lt1"/>
                </a:solidFill>
              </a:rPr>
              <a:t>Budget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5177462" y="196989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8D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1219200" y="2154560"/>
            <a:ext cx="6856351" cy="23622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 fontScale="92500" lnSpcReduction="20000"/>
          </a:bodyPr>
          <a:lstStyle/>
          <a:p>
            <a:pPr marL="342878" lvl="0" indent="-1650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800">
              <a:solidFill>
                <a:schemeClr val="lt1"/>
              </a:solidFill>
            </a:endParaRPr>
          </a:p>
          <a:p>
            <a:pPr marL="28575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lang="en-US" sz="2800">
                <a:solidFill>
                  <a:schemeClr val="lt1"/>
                </a:solidFill>
              </a:rPr>
              <a:t>“</a:t>
            </a:r>
            <a:r>
              <a:rPr lang="en-US" sz="2800" i="1">
                <a:solidFill>
                  <a:schemeClr val="lt1"/>
                </a:solidFill>
              </a:rPr>
              <a:t>Without a clear budget you're unable to make accurate predictions and keep your organization profitable and going strong.</a:t>
            </a:r>
            <a:r>
              <a:rPr lang="en-US" sz="2800">
                <a:solidFill>
                  <a:schemeClr val="lt1"/>
                </a:solidFill>
              </a:rPr>
              <a:t>” </a:t>
            </a:r>
            <a:endParaRPr/>
          </a:p>
          <a:p>
            <a:pPr marL="28575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lang="en-US" sz="1600">
                <a:solidFill>
                  <a:schemeClr val="lt1"/>
                </a:solidFill>
              </a:rPr>
              <a:t>			                                                       Eddie Lamb</a:t>
            </a:r>
            <a:endParaRPr/>
          </a:p>
          <a:p>
            <a:pPr marL="342878" lvl="0" indent="-16507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On-screen Show (4:3)</PresentationFormat>
  <Paragraphs>172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Roboto</vt:lpstr>
      <vt:lpstr>Arial</vt:lpstr>
      <vt:lpstr>Cambria</vt:lpstr>
      <vt:lpstr>Noto Sans Symbols</vt:lpstr>
      <vt:lpstr>Calibri</vt:lpstr>
      <vt:lpstr>Quattrocento Sans</vt:lpstr>
      <vt:lpstr>Blank Presentation</vt:lpstr>
      <vt:lpstr>  GRANT PREPARATION the FUNDAMENTALS   Dr. Bahiyyah Maroon </vt:lpstr>
      <vt:lpstr>WHY WE’RE HERE</vt:lpstr>
      <vt:lpstr>PREP FOR SUCCESS</vt:lpstr>
      <vt:lpstr>PREPARATION LIST</vt:lpstr>
      <vt:lpstr>A PORTFOLIO CHECKLIST</vt:lpstr>
      <vt:lpstr>THE GRANT APPLICATION</vt:lpstr>
      <vt:lpstr>FUNDER BASED OUTLINE</vt:lpstr>
      <vt:lpstr>Grant Fundamentals</vt:lpstr>
      <vt:lpstr>Budget</vt:lpstr>
      <vt:lpstr>Budgeting</vt:lpstr>
      <vt:lpstr>Budgeting</vt:lpstr>
      <vt:lpstr>NARRATIVE</vt:lpstr>
      <vt:lpstr>Program Design</vt:lpstr>
      <vt:lpstr>Needs</vt:lpstr>
      <vt:lpstr>PowerPoint Presentation</vt:lpstr>
      <vt:lpstr>Need Statement Ingredients</vt:lpstr>
      <vt:lpstr> Case Statement/ Needs</vt:lpstr>
      <vt:lpstr>EXAMPLE</vt:lpstr>
      <vt:lpstr>Fact Finding Resources</vt:lpstr>
      <vt:lpstr>Goals &amp; Objectives</vt:lpstr>
      <vt:lpstr>Goals</vt:lpstr>
      <vt:lpstr>Objectives</vt:lpstr>
      <vt:lpstr>Experience &amp; Capabilities</vt:lpstr>
      <vt:lpstr>Capabilities</vt:lpstr>
      <vt:lpstr>Experience</vt:lpstr>
      <vt:lpstr>A GOLDEN RULE</vt:lpstr>
      <vt:lpstr>A GOLDEN RULE</vt:lpstr>
      <vt:lpstr>Package Preparation</vt:lpstr>
      <vt:lpstr>Package Preparation</vt:lpstr>
      <vt:lpstr>  "The choice to be excellent begins with aligning your thoughts and words with the intention to require more from yourself." Oprah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GRANT PREPARATION the FUNDAMENTALS   Dr. Bahiyyah Maroon </dc:title>
  <dc:creator>Charles Roller</dc:creator>
  <cp:lastModifiedBy>Kathy Smith</cp:lastModifiedBy>
  <cp:revision>1</cp:revision>
  <dcterms:created xsi:type="dcterms:W3CDTF">2010-11-30T17:44:35Z</dcterms:created>
  <dcterms:modified xsi:type="dcterms:W3CDTF">2022-06-17T14:59:12Z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0288c9fd-0b6e-49fb-acc9-f8c24326ebe0</vt:lpwstr>
  </property>
  <property fmtid="{D5CDD505-2E9C-101B-9397-08002B2CF9AE}" pid="3" name="ContentTypeId">
    <vt:lpwstr>0x01010074CBEA6D7D9E624FBD63A85ED0C72630</vt:lpwstr>
  </property>
</Properties>
</file>